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62" r:id="rId3"/>
    <p:sldId id="263" r:id="rId4"/>
    <p:sldId id="265" r:id="rId5"/>
    <p:sldId id="257" r:id="rId6"/>
    <p:sldId id="272" r:id="rId7"/>
    <p:sldId id="275" r:id="rId8"/>
    <p:sldId id="273" r:id="rId9"/>
    <p:sldId id="278" r:id="rId10"/>
    <p:sldId id="277" r:id="rId11"/>
    <p:sldId id="276" r:id="rId12"/>
    <p:sldId id="260" r:id="rId13"/>
    <p:sldId id="258" r:id="rId14"/>
    <p:sldId id="267" r:id="rId15"/>
    <p:sldId id="259" r:id="rId16"/>
    <p:sldId id="264" r:id="rId17"/>
    <p:sldId id="279" r:id="rId18"/>
    <p:sldId id="274" r:id="rId19"/>
    <p:sldId id="268" r:id="rId20"/>
    <p:sldId id="271" r:id="rId21"/>
    <p:sldId id="269" r:id="rId22"/>
    <p:sldId id="27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37" autoAdjust="0"/>
    <p:restoredTop sz="94660"/>
  </p:normalViewPr>
  <p:slideViewPr>
    <p:cSldViewPr snapToGrid="0">
      <p:cViewPr>
        <p:scale>
          <a:sx n="100" d="100"/>
          <a:sy n="100" d="100"/>
        </p:scale>
        <p:origin x="870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1E9B4-3D41-430A-97A0-EC1ADED878D5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6FCD32-72E0-4543-B9B3-9D6C6CA0B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453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EC09E-E94B-4C2F-963C-35B3F65DBB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D61AD3-D6B9-4CC9-920D-033821171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FCFA6-1FB2-4E39-AF87-29892E5FC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47D61-1488-427E-B4B2-DF22A55AD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50492-4EDF-4773-8DC7-C9F543C71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95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2BFD-084E-458B-AE42-3ED31190D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CA306-6C4D-4F1C-AFC0-CCAD12BDA9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83CD4-DA00-426F-A6CF-93679DC8E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98CFF-7D53-4893-AC32-7EDC89889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69C40-6FA2-4BEB-AD8F-9C4DAAB4B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047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DFE925-4240-495F-B23B-96E0070D22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28E73F-2480-4F63-A204-17CDE4C9C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74AF8-35A7-45BC-A88C-E2B718531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5D1E1-67EC-4D25-89C1-C5DB9F683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DC7F3-63CC-4544-8C56-B4991F5F0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014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0AFC5-ECED-4E82-9FA9-42B17EEDD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347EB-F6C8-42C1-8CAF-743763BF2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62F72-ED3E-4098-857B-9196294D4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E6848-F207-4D48-8952-67838729C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7834C-1CB4-41B9-B3F1-25A910738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43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F51F-C8A9-47CB-9296-7E86909B6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EC4E4-43A9-47A2-B40A-C56A17A84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FAA46-3D4E-4203-9A8A-AACAFCD3F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9FBF3-F2DC-4FF4-81E9-FBFA3CC72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8DA11-2D65-4063-BA43-3E0EC0560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804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D87F6-6093-4C4A-8E2F-862E1569F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2F949-61A4-402C-A4C1-005FB73C76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77C518-B562-4666-92CE-B1F0FBFD4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116857-6DE3-4FAE-9627-ED68A936E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2695D-67F4-40DB-8B73-7D9487221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7702EC-78B9-4C37-A9D0-9505CD806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298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F7E3E-35D1-442A-A609-1B1035F72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69FC9-7580-4500-81E4-52D3B2AC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F21D7-9C68-4FCD-92D1-7CE43B058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9B1E89-5F6C-4D83-AC23-B10855239B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0CCD3B-776F-450F-AF09-D619EC5D56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5F3F99-1564-4652-B3B9-B16F06DEF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DD623C-E816-453E-A8D8-8A5999919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78C375-A276-4B27-85B0-28EDAB9F9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42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E1A0F-0467-4380-AD08-481AA846C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8846B9-BF4F-4321-A3D7-3DC65A843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59AE35-38C0-4B24-9256-4E12BFAC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71E0B-9B02-445E-ABCC-9107BB4D8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52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73BF35-E465-4F16-9081-4432815D5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777FA-C3F1-4D56-B933-4E889175C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2B1CDA-E2B1-4BE0-BD17-5D08E7B7F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41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E1A6C-51EC-47A1-948F-491B107D8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167D8-F36B-40A0-A445-9917657C4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BE3C4C-1D49-4254-8051-F19BF87084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4585B-33A2-4736-AE7C-2DBB6257F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C172FE-97E5-4FCF-BB49-BE0B6C184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C0AE6F-9BDC-44D4-833D-0B87E84D0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907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E8368-6076-4921-892E-BA6C5510B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D5DA87-A577-44F0-8A70-0A3DF7E79E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6F010C-1354-4399-AB26-D2AB38D56F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1DA757-35B0-4A94-9A3B-5E5E4A034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244AE2-BA54-4565-B8D0-64CC23F73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43566A-AC8E-4BB4-A0AB-D009C0FA3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566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B51FD8-6BC4-4081-9B35-AEFE74F11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A6F20-E7BD-41C3-BA55-BB8DAC2F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C07FE-BB1A-4C5A-80F9-F0933C842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22DA7-CC2A-4022-B439-660E3756441B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4DA6C-CE06-4C49-9FAD-3A7E189A67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4BD5E-42D5-4F66-8AFA-A46D10BC80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0F418-5754-4F06-A806-3597CD44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62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221682-42DB-4463-BE00-71B26CB3F5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00" t="21642" r="30762" b="23333"/>
          <a:stretch/>
        </p:blipFill>
        <p:spPr>
          <a:xfrm>
            <a:off x="8901752" y="1956136"/>
            <a:ext cx="1133410" cy="2945727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6C787B8F-2342-46C2-A6C6-9D4AB9488887}"/>
              </a:ext>
            </a:extLst>
          </p:cNvPr>
          <p:cNvSpPr txBox="1">
            <a:spLocks/>
          </p:cNvSpPr>
          <p:nvPr/>
        </p:nvSpPr>
        <p:spPr>
          <a:xfrm>
            <a:off x="2103502" y="2004244"/>
            <a:ext cx="6798250" cy="167447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ZA" b="1" dirty="0"/>
              <a:t>Cereal Grain Data Acquisition Device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2D0B8B-44A1-4018-BD67-B3681E3DBEF9}"/>
              </a:ext>
            </a:extLst>
          </p:cNvPr>
          <p:cNvSpPr txBox="1"/>
          <p:nvPr/>
        </p:nvSpPr>
        <p:spPr>
          <a:xfrm>
            <a:off x="2103502" y="3678714"/>
            <a:ext cx="7432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Team Members: </a:t>
            </a:r>
            <a:r>
              <a:rPr lang="en-US" sz="2400" dirty="0"/>
              <a:t>Ryan Donahue &amp; Kennedy Caisley</a:t>
            </a:r>
          </a:p>
          <a:p>
            <a:r>
              <a:rPr lang="en-US" sz="2400" b="1" dirty="0"/>
              <a:t>Advisor &amp; Client: </a:t>
            </a:r>
            <a:r>
              <a:rPr lang="en-US" sz="2400" dirty="0"/>
              <a:t>Dr. Daniel Robertson</a:t>
            </a:r>
          </a:p>
        </p:txBody>
      </p:sp>
    </p:spTree>
    <p:extLst>
      <p:ext uri="{BB962C8B-B14F-4D97-AF65-F5344CB8AC3E}">
        <p14:creationId xmlns:p14="http://schemas.microsoft.com/office/powerpoint/2010/main" val="2543419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AF6FE-AFF4-48AE-A757-3A8937237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DFBB8-25A8-424C-9EF0-FA97F5F5F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0863"/>
            <a:ext cx="10515600" cy="4351338"/>
          </a:xfrm>
        </p:spPr>
        <p:txBody>
          <a:bodyPr/>
          <a:lstStyle/>
          <a:p>
            <a:r>
              <a:rPr lang="en-US" dirty="0" err="1"/>
              <a:t>uSD</a:t>
            </a:r>
            <a:r>
              <a:rPr lang="en-US" dirty="0"/>
              <a:t> Card Interface</a:t>
            </a:r>
          </a:p>
          <a:p>
            <a:pPr lvl="1"/>
            <a:r>
              <a:rPr lang="en-US" dirty="0"/>
              <a:t>SPI Interface with MCU</a:t>
            </a:r>
          </a:p>
          <a:p>
            <a:r>
              <a:rPr lang="en-US" dirty="0"/>
              <a:t>USB 2.0 Port</a:t>
            </a:r>
          </a:p>
          <a:p>
            <a:r>
              <a:rPr lang="en-US" dirty="0"/>
              <a:t>Hot Pluggable</a:t>
            </a:r>
          </a:p>
          <a:p>
            <a:r>
              <a:rPr lang="en-US" dirty="0"/>
              <a:t>ESD/Overcurrent Protection</a:t>
            </a:r>
          </a:p>
          <a:p>
            <a:r>
              <a:rPr lang="en-US" dirty="0"/>
              <a:t>USB port also supports bar</a:t>
            </a:r>
          </a:p>
          <a:p>
            <a:pPr marL="0" indent="0">
              <a:buNone/>
            </a:pPr>
            <a:r>
              <a:rPr lang="en-US" dirty="0"/>
              <a:t>code scanner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506ADE-55F5-4671-9B7E-A32A1FB2F5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11" t="2221" r="9958" b="17618"/>
          <a:stretch/>
        </p:blipFill>
        <p:spPr>
          <a:xfrm>
            <a:off x="5638801" y="364869"/>
            <a:ext cx="5991224" cy="32769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FD78BF-00F5-4D05-A0F3-C1F109CE0C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23" t="15714" r="6756" b="9999"/>
          <a:stretch/>
        </p:blipFill>
        <p:spPr>
          <a:xfrm>
            <a:off x="5638801" y="3815700"/>
            <a:ext cx="5991224" cy="26771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49B42-C165-4651-A203-8EC5EA719B9B}"/>
              </a:ext>
            </a:extLst>
          </p:cNvPr>
          <p:cNvSpPr/>
          <p:nvPr/>
        </p:nvSpPr>
        <p:spPr>
          <a:xfrm>
            <a:off x="1866907" y="5492234"/>
            <a:ext cx="3083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uSD</a:t>
            </a:r>
            <a:r>
              <a:rPr lang="en-US" dirty="0">
                <a:solidFill>
                  <a:srgbClr val="FF0000"/>
                </a:solidFill>
              </a:rPr>
              <a:t> card, and barcode scanner</a:t>
            </a:r>
          </a:p>
        </p:txBody>
      </p:sp>
    </p:spTree>
    <p:extLst>
      <p:ext uri="{BB962C8B-B14F-4D97-AF65-F5344CB8AC3E}">
        <p14:creationId xmlns:p14="http://schemas.microsoft.com/office/powerpoint/2010/main" val="184780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F667A-D9E8-47F3-B962-F8CE98FBD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Temp, Humidity, Tilt, Time, Date, &amp;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4B056-A1CF-422A-B067-A3B000945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uBlox</a:t>
            </a:r>
            <a:r>
              <a:rPr lang="en-US" dirty="0"/>
              <a:t> M8C GNSS Module</a:t>
            </a:r>
          </a:p>
          <a:p>
            <a:r>
              <a:rPr lang="en-US" dirty="0"/>
              <a:t>ST LIS3D Accelerometer</a:t>
            </a:r>
          </a:p>
          <a:p>
            <a:r>
              <a:rPr lang="en-US" dirty="0"/>
              <a:t>Silicon Labs Si7006 temp.</a:t>
            </a:r>
          </a:p>
          <a:p>
            <a:pPr marL="0" indent="0">
              <a:buNone/>
            </a:pPr>
            <a:r>
              <a:rPr lang="en-US" dirty="0"/>
              <a:t>and humidity sensor</a:t>
            </a:r>
          </a:p>
          <a:p>
            <a:r>
              <a:rPr lang="en-US" dirty="0"/>
              <a:t>Infrequent access</a:t>
            </a:r>
          </a:p>
          <a:p>
            <a:pPr lvl="1"/>
            <a:r>
              <a:rPr lang="en-US" dirty="0"/>
              <a:t>One shared I2C Interface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1518AD-94DA-4F50-A9EB-3F76C0357E3E}"/>
              </a:ext>
            </a:extLst>
          </p:cNvPr>
          <p:cNvSpPr/>
          <p:nvPr/>
        </p:nvSpPr>
        <p:spPr>
          <a:xfrm>
            <a:off x="1362078" y="5177909"/>
            <a:ext cx="1466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All three </a:t>
            </a:r>
            <a:r>
              <a:rPr lang="en-US" dirty="0" err="1">
                <a:solidFill>
                  <a:srgbClr val="FF0000"/>
                </a:solidFill>
              </a:rPr>
              <a:t>chps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12ADBF-0848-4AC0-892B-9355957E0A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49" t="11137" r="23672" b="16349"/>
          <a:stretch/>
        </p:blipFill>
        <p:spPr>
          <a:xfrm>
            <a:off x="5162553" y="1690688"/>
            <a:ext cx="6715125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56565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94DFC-DE7B-4D28-ACCB-D51FA7F6E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Software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77681-2C2C-4036-9CEB-EC9A34C1D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33303" cy="4351338"/>
          </a:xfrm>
        </p:spPr>
        <p:txBody>
          <a:bodyPr/>
          <a:lstStyle/>
          <a:p>
            <a:r>
              <a:rPr lang="en-US" dirty="0"/>
              <a:t>Created Custom Development Board</a:t>
            </a:r>
          </a:p>
          <a:p>
            <a:pPr lvl="1"/>
            <a:r>
              <a:rPr lang="en-US" dirty="0"/>
              <a:t>In-Circuit Programming</a:t>
            </a:r>
          </a:p>
          <a:p>
            <a:r>
              <a:rPr lang="en-US" dirty="0" err="1"/>
              <a:t>Github</a:t>
            </a:r>
            <a:r>
              <a:rPr lang="en-US" dirty="0"/>
              <a:t> used for version control</a:t>
            </a:r>
          </a:p>
          <a:p>
            <a:r>
              <a:rPr lang="en-US" dirty="0"/>
              <a:t>All user code compiled to PIC32</a:t>
            </a:r>
          </a:p>
          <a:p>
            <a:pPr lvl="1"/>
            <a:r>
              <a:rPr lang="en-US" dirty="0"/>
              <a:t>“Bare-metal”</a:t>
            </a:r>
          </a:p>
          <a:p>
            <a:r>
              <a:rPr lang="en-US" dirty="0"/>
              <a:t>Created software stack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DC3DDD-E093-4D0E-BC99-F179BFAD0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13370" y="208797"/>
            <a:ext cx="4067175" cy="30503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89DC8A-B092-4622-B0C6-9758FCE2C6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370" y="3444192"/>
            <a:ext cx="4067174" cy="30486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8770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52A67-71D4-4C69-907C-FCBF22A81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Software Stack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B2A2AF-4E62-4CB8-BDA4-99027448E7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136" y="2230699"/>
            <a:ext cx="7887801" cy="3010320"/>
          </a:xfrm>
          <a:prstGeom prst="rect">
            <a:avLst/>
          </a:prstGeom>
        </p:spPr>
      </p:pic>
      <p:sp>
        <p:nvSpPr>
          <p:cNvPr id="7" name="Arrow: Up 6">
            <a:extLst>
              <a:ext uri="{FF2B5EF4-FFF2-40B4-BE49-F238E27FC236}">
                <a16:creationId xmlns:a16="http://schemas.microsoft.com/office/drawing/2014/main" id="{F4085093-B57D-4964-959F-4B803922B7F7}"/>
              </a:ext>
            </a:extLst>
          </p:cNvPr>
          <p:cNvSpPr/>
          <p:nvPr/>
        </p:nvSpPr>
        <p:spPr>
          <a:xfrm>
            <a:off x="8946291" y="2277762"/>
            <a:ext cx="576649" cy="2862649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8A6310-7749-4131-86D7-9B9380386B2A}"/>
              </a:ext>
            </a:extLst>
          </p:cNvPr>
          <p:cNvSpPr txBox="1"/>
          <p:nvPr/>
        </p:nvSpPr>
        <p:spPr>
          <a:xfrm>
            <a:off x="9372862" y="3223390"/>
            <a:ext cx="21578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“Bottom-Up”</a:t>
            </a:r>
          </a:p>
          <a:p>
            <a:pPr algn="ctr"/>
            <a:r>
              <a:rPr lang="en-US" sz="2400" dirty="0"/>
              <a:t>Development</a:t>
            </a:r>
            <a:br>
              <a:rPr lang="en-US" sz="2400" dirty="0"/>
            </a:br>
            <a:r>
              <a:rPr lang="en-US" sz="2400" dirty="0"/>
              <a:t>Style</a:t>
            </a:r>
          </a:p>
        </p:txBody>
      </p:sp>
    </p:spTree>
    <p:extLst>
      <p:ext uri="{BB962C8B-B14F-4D97-AF65-F5344CB8AC3E}">
        <p14:creationId xmlns:p14="http://schemas.microsoft.com/office/powerpoint/2010/main" val="3624977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A72B-90DA-4D61-9C82-8857AAA49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Mechanical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71E82-1118-4278-BFB0-5CC48FDD3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7357" cy="2022475"/>
          </a:xfrm>
        </p:spPr>
        <p:txBody>
          <a:bodyPr/>
          <a:lstStyle/>
          <a:p>
            <a:r>
              <a:rPr lang="en-US" dirty="0"/>
              <a:t>Mounts to TFT LCD</a:t>
            </a:r>
          </a:p>
          <a:p>
            <a:pPr lvl="1"/>
            <a:r>
              <a:rPr lang="en-US" dirty="0"/>
              <a:t>3mm screws/standoffs</a:t>
            </a:r>
          </a:p>
          <a:p>
            <a:r>
              <a:rPr lang="en-US" dirty="0"/>
              <a:t>Board edge connectors</a:t>
            </a:r>
          </a:p>
          <a:p>
            <a:pPr lvl="1"/>
            <a:r>
              <a:rPr lang="en-US" dirty="0"/>
              <a:t>Accessible thru holes in case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ssem85">
            <a:hlinkClick r:id="" action="ppaction://media"/>
            <a:extLst>
              <a:ext uri="{FF2B5EF4-FFF2-40B4-BE49-F238E27FC236}">
                <a16:creationId xmlns:a16="http://schemas.microsoft.com/office/drawing/2014/main" id="{3D3134A5-8A15-4C1B-AF82-7185850F48D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"/>
                </p14:media>
              </p:ext>
            </p:extLst>
          </p:nvPr>
        </p:nvPicPr>
        <p:blipFill rotWithShape="1">
          <a:blip r:embed="rId4"/>
          <a:srcRect l="40964" r="25749"/>
          <a:stretch>
            <a:fillRect/>
          </a:stretch>
        </p:blipFill>
        <p:spPr>
          <a:xfrm>
            <a:off x="6641603" y="1132681"/>
            <a:ext cx="4997947" cy="4895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BC0A6D-5B31-403D-A1A4-AB69FE922E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450" y="4014470"/>
            <a:ext cx="5484714" cy="247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DD9F5-5509-4893-B292-61AE540E6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Manufacturing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B13B-47DE-4452-AFA2-6A70EE654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714875" cy="4351338"/>
          </a:xfrm>
        </p:spPr>
        <p:txBody>
          <a:bodyPr/>
          <a:lstStyle/>
          <a:p>
            <a:r>
              <a:rPr lang="en-US" dirty="0"/>
              <a:t>Contract Manufacturer</a:t>
            </a:r>
          </a:p>
          <a:p>
            <a:pPr lvl="1"/>
            <a:r>
              <a:rPr lang="en-US" dirty="0"/>
              <a:t>PCB and Assembly</a:t>
            </a:r>
          </a:p>
          <a:p>
            <a:r>
              <a:rPr lang="en-US" dirty="0"/>
              <a:t>Based out of Austin, TX</a:t>
            </a:r>
          </a:p>
          <a:p>
            <a:r>
              <a:rPr lang="en-US" dirty="0"/>
              <a:t>3 Week Lead Times</a:t>
            </a:r>
          </a:p>
          <a:p>
            <a:r>
              <a:rPr lang="en-US" dirty="0"/>
              <a:t>Low Per-Unit Cost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9D226B-5B09-46E3-B5E7-B6234B2E8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0" y="2643188"/>
            <a:ext cx="3651212" cy="3533775"/>
          </a:xfrm>
          <a:prstGeom prst="rect">
            <a:avLst/>
          </a:prstGeom>
        </p:spPr>
      </p:pic>
      <p:pic>
        <p:nvPicPr>
          <p:cNvPr id="2050" name="Picture 2" descr="8eftsBLoR+B8PxrYcjvDrlQAAAABJRU5ErkJggg== (481Ã105)">
            <a:extLst>
              <a:ext uri="{FF2B5EF4-FFF2-40B4-BE49-F238E27FC236}">
                <a16:creationId xmlns:a16="http://schemas.microsoft.com/office/drawing/2014/main" id="{08E10CA8-4FF8-485D-9366-19A42688A0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1404938"/>
            <a:ext cx="4581525" cy="100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9199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ADE30-2CD8-4F0E-9531-ED983EDE4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65125"/>
            <a:ext cx="10515600" cy="1325563"/>
          </a:xfrm>
        </p:spPr>
        <p:txBody>
          <a:bodyPr/>
          <a:lstStyle/>
          <a:p>
            <a:r>
              <a:rPr lang="en-US" b="1" dirty="0"/>
              <a:t>Design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8AFF3-4B4F-476E-BD8C-8A1D09C19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50" y="180657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/>
              <a:t>A single printed circuit board</a:t>
            </a:r>
          </a:p>
          <a:p>
            <a:r>
              <a:rPr lang="en-US" dirty="0"/>
              <a:t>$150 per board</a:t>
            </a:r>
          </a:p>
          <a:p>
            <a:r>
              <a:rPr lang="en-US" dirty="0"/>
              <a:t>Zero assembly time</a:t>
            </a:r>
          </a:p>
          <a:p>
            <a:r>
              <a:rPr lang="en-US" dirty="0"/>
              <a:t>Improved user interface</a:t>
            </a:r>
          </a:p>
          <a:p>
            <a:r>
              <a:rPr lang="en-US" dirty="0"/>
              <a:t>Improved reliability</a:t>
            </a:r>
          </a:p>
          <a:p>
            <a:r>
              <a:rPr lang="en-US" dirty="0"/>
              <a:t>Smaller form factor</a:t>
            </a:r>
          </a:p>
          <a:p>
            <a:r>
              <a:rPr lang="en-US" dirty="0"/>
              <a:t>High performance</a:t>
            </a:r>
          </a:p>
          <a:p>
            <a:r>
              <a:rPr lang="en-US" dirty="0"/>
              <a:t>Straightforward codebase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48721F-2716-4C01-BFAD-5F061EF6FB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5" r="12588"/>
          <a:stretch/>
        </p:blipFill>
        <p:spPr>
          <a:xfrm>
            <a:off x="5865082" y="1806575"/>
            <a:ext cx="5793518" cy="38433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8588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B7E59-5BD4-4742-8A2C-13983F829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8436" y="2917823"/>
            <a:ext cx="2828925" cy="1325563"/>
          </a:xfrm>
        </p:spPr>
        <p:txBody>
          <a:bodyPr/>
          <a:lstStyle/>
          <a:p>
            <a:r>
              <a:rPr lang="en-US" b="1" dirty="0"/>
              <a:t>Question(s)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55C74F-0766-43EC-9BA1-68174E341E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00" t="21642" r="30762" b="23333"/>
          <a:stretch/>
        </p:blipFill>
        <p:spPr>
          <a:xfrm>
            <a:off x="6749102" y="2107742"/>
            <a:ext cx="1133410" cy="294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07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3A9500-501E-4571-9BA7-B25C08E0B1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" r="663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809FBB7-4F1A-4F94-887F-7271B6E58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994" y="-16283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CropTop v2.0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145829-1D8B-46FE-97F3-54CFB91E4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1800" y="3852378"/>
            <a:ext cx="2870200" cy="300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224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D5DD43-9FE8-4A44-B0B4-F3D78FD8E4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16" y="-288925"/>
            <a:ext cx="11491768" cy="743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066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001C0-9CE9-483E-9CB7-991ECE0C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Target Platforms</a:t>
            </a:r>
          </a:p>
        </p:txBody>
      </p:sp>
      <p:pic>
        <p:nvPicPr>
          <p:cNvPr id="5" name="Picture 2" descr="http://images.shoutwiki.com/mindworks/8/89/IMG_6934.JPG">
            <a:extLst>
              <a:ext uri="{FF2B5EF4-FFF2-40B4-BE49-F238E27FC236}">
                <a16:creationId xmlns:a16="http://schemas.microsoft.com/office/drawing/2014/main" id="{FCE6A2A4-45BA-436A-9A47-917CFA5EE7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9" r="13223"/>
          <a:stretch/>
        </p:blipFill>
        <p:spPr bwMode="auto">
          <a:xfrm>
            <a:off x="8140589" y="2199782"/>
            <a:ext cx="3282836" cy="32694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&quot;Crop Piercer&quot;">
            <a:extLst>
              <a:ext uri="{FF2B5EF4-FFF2-40B4-BE49-F238E27FC236}">
                <a16:creationId xmlns:a16="http://schemas.microsoft.com/office/drawing/2014/main" id="{A47D3775-D65A-4222-B486-F270E42B0B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90" r="5334"/>
          <a:stretch/>
        </p:blipFill>
        <p:spPr bwMode="auto">
          <a:xfrm>
            <a:off x="4370032" y="2199783"/>
            <a:ext cx="3508126" cy="32693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erson standing next to a palm tree&#10;&#10;Description generated with very high confidence">
            <a:extLst>
              <a:ext uri="{FF2B5EF4-FFF2-40B4-BE49-F238E27FC236}">
                <a16:creationId xmlns:a16="http://schemas.microsoft.com/office/drawing/2014/main" id="{CB268C3A-9CC3-4757-A6F6-C2116AFA83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199784"/>
            <a:ext cx="3269401" cy="32694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853391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AC051E1-5511-4D49-AA52-A230643006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68" y="-401544"/>
            <a:ext cx="11839864" cy="766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0602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7FC0AF3-F435-4297-AAA5-004A5BB1E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27" y="-190500"/>
            <a:ext cx="11187546" cy="72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763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F3E38A-A5D9-482E-A8AA-99E4AAA09D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31" y="-234950"/>
            <a:ext cx="11324937" cy="732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90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AF866-8A93-49A4-B3B6-3EF70DC20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Current Data Acquisition Devices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E5A26-0B1D-410D-96F1-088FC0F18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005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Expensive (&gt;$600 per unit)</a:t>
            </a:r>
          </a:p>
          <a:p>
            <a:r>
              <a:rPr lang="en-US" dirty="0"/>
              <a:t>Difficult Assembly (20+ hours)</a:t>
            </a:r>
          </a:p>
          <a:p>
            <a:r>
              <a:rPr lang="en-US" dirty="0"/>
              <a:t>Unreliable</a:t>
            </a:r>
          </a:p>
          <a:p>
            <a:pPr lvl="1"/>
            <a:r>
              <a:rPr lang="en-US" dirty="0"/>
              <a:t>Mechanical button failures</a:t>
            </a:r>
          </a:p>
          <a:p>
            <a:pPr lvl="1"/>
            <a:r>
              <a:rPr lang="en-US" dirty="0"/>
              <a:t>Messy wires</a:t>
            </a:r>
          </a:p>
          <a:p>
            <a:pPr lvl="1"/>
            <a:r>
              <a:rPr lang="en-US" dirty="0"/>
              <a:t>No protection features</a:t>
            </a:r>
          </a:p>
          <a:p>
            <a:r>
              <a:rPr lang="en-US" dirty="0"/>
              <a:t>Not User Friendly</a:t>
            </a:r>
          </a:p>
          <a:p>
            <a:pPr lvl="1"/>
            <a:r>
              <a:rPr lang="en-US" dirty="0"/>
              <a:t>Poor navigation/user input</a:t>
            </a:r>
          </a:p>
          <a:p>
            <a:r>
              <a:rPr lang="en-US" dirty="0"/>
              <a:t>Poor performing hardware/software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363639-8542-47AA-9E97-45A1B05EB734}"/>
              </a:ext>
            </a:extLst>
          </p:cNvPr>
          <p:cNvSpPr txBox="1"/>
          <p:nvPr/>
        </p:nvSpPr>
        <p:spPr>
          <a:xfrm>
            <a:off x="6814159" y="2167003"/>
            <a:ext cx="453964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900" dirty="0">
                <a:solidFill>
                  <a:srgbClr val="FF0000"/>
                </a:solidFill>
              </a:rPr>
              <a:t>INSERT IMAGES OF OLD DEVICES</a:t>
            </a:r>
          </a:p>
        </p:txBody>
      </p:sp>
    </p:spTree>
    <p:extLst>
      <p:ext uri="{BB962C8B-B14F-4D97-AF65-F5344CB8AC3E}">
        <p14:creationId xmlns:p14="http://schemas.microsoft.com/office/powerpoint/2010/main" val="742886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3A9500-501E-4571-9BA7-B25C08E0B1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" r="663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809FBB7-4F1A-4F94-887F-7271B6E58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994" y="-16283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CropTop v2.0</a:t>
            </a:r>
          </a:p>
        </p:txBody>
      </p:sp>
    </p:spTree>
    <p:extLst>
      <p:ext uri="{BB962C8B-B14F-4D97-AF65-F5344CB8AC3E}">
        <p14:creationId xmlns:p14="http://schemas.microsoft.com/office/powerpoint/2010/main" val="2809002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638A7-EBBE-4D20-8CCE-FFEA80168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Microcontroller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D6D57-3D20-4D03-AED2-D70E261CD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0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Microchip PIC32MX795F512L</a:t>
            </a:r>
          </a:p>
          <a:p>
            <a:r>
              <a:rPr lang="en-US" dirty="0"/>
              <a:t>80MHz, 32-bit</a:t>
            </a:r>
          </a:p>
          <a:p>
            <a:r>
              <a:rPr lang="en-US" dirty="0"/>
              <a:t>USB, SPI, I2C, ADCs, PWM</a:t>
            </a:r>
          </a:p>
          <a:p>
            <a:r>
              <a:rPr lang="en-US" dirty="0"/>
              <a:t>Low-Cost</a:t>
            </a:r>
          </a:p>
          <a:p>
            <a:r>
              <a:rPr lang="en-US" dirty="0"/>
              <a:t>Familiar</a:t>
            </a:r>
          </a:p>
        </p:txBody>
      </p:sp>
      <p:pic>
        <p:nvPicPr>
          <p:cNvPr id="1028" name="Picture 4" descr="2Q== (246Ã205)">
            <a:extLst>
              <a:ext uri="{FF2B5EF4-FFF2-40B4-BE49-F238E27FC236}">
                <a16:creationId xmlns:a16="http://schemas.microsoft.com/office/drawing/2014/main" id="{7FAF5E45-B9A7-44DF-852D-D75A97370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145" y="4587618"/>
            <a:ext cx="1632894" cy="1360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5C7F97-FCF0-4627-BB4B-12EBD6972F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78" t="2063" r="15156" b="2222"/>
          <a:stretch/>
        </p:blipFill>
        <p:spPr>
          <a:xfrm>
            <a:off x="6247689" y="1328737"/>
            <a:ext cx="5106111" cy="4200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15121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2E866-F451-4386-B9DB-8DD02F2B1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User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D76BA-FDE9-4941-BCB7-14F188ABE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5042"/>
            <a:ext cx="5562600" cy="4351338"/>
          </a:xfrm>
        </p:spPr>
        <p:txBody>
          <a:bodyPr/>
          <a:lstStyle/>
          <a:p>
            <a:r>
              <a:rPr lang="en-US" dirty="0"/>
              <a:t>7” 800x600 TFT LCD</a:t>
            </a:r>
          </a:p>
          <a:p>
            <a:pPr lvl="1"/>
            <a:r>
              <a:rPr lang="en-US" dirty="0"/>
              <a:t>Resistive Touch Panel</a:t>
            </a:r>
          </a:p>
          <a:p>
            <a:r>
              <a:rPr lang="en-US" dirty="0"/>
              <a:t>FTDI FT812 Graphics Coprocessor</a:t>
            </a:r>
          </a:p>
          <a:p>
            <a:r>
              <a:rPr lang="en-US" dirty="0"/>
              <a:t>SPI Interface with PIC32 MCU</a:t>
            </a:r>
          </a:p>
          <a:p>
            <a:r>
              <a:rPr lang="en-US" dirty="0"/>
              <a:t>Slotted PCB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E95FD6-F526-4311-A74A-E47FFDE887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351"/>
          <a:stretch/>
        </p:blipFill>
        <p:spPr>
          <a:xfrm>
            <a:off x="3265397" y="3720711"/>
            <a:ext cx="2984500" cy="27721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62DBE9-761F-4D57-A29C-5ED36B5108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42" t="1957" r="25208" b="4205"/>
          <a:stretch/>
        </p:blipFill>
        <p:spPr>
          <a:xfrm>
            <a:off x="6635752" y="1241038"/>
            <a:ext cx="5092700" cy="43759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BD82022-4481-4B13-ADC4-03455C1DB2DE}"/>
              </a:ext>
            </a:extLst>
          </p:cNvPr>
          <p:cNvSpPr/>
          <p:nvPr/>
        </p:nvSpPr>
        <p:spPr>
          <a:xfrm>
            <a:off x="2442736" y="3989325"/>
            <a:ext cx="82266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/>
              <a:t>+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BBD449-1FDE-4219-BACC-95B058A181EB}"/>
              </a:ext>
            </a:extLst>
          </p:cNvPr>
          <p:cNvSpPr/>
          <p:nvPr/>
        </p:nvSpPr>
        <p:spPr>
          <a:xfrm>
            <a:off x="267869" y="5106793"/>
            <a:ext cx="718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Ft812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535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F667A-D9E8-47F3-B962-F8CE98FBD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Load Cell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4B056-A1CF-422A-B067-A3B000945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4150"/>
            <a:ext cx="5257800" cy="4351338"/>
          </a:xfrm>
        </p:spPr>
        <p:txBody>
          <a:bodyPr/>
          <a:lstStyle/>
          <a:p>
            <a:r>
              <a:rPr lang="en-US" dirty="0"/>
              <a:t>Analog Devices AD7799</a:t>
            </a:r>
          </a:p>
          <a:p>
            <a:pPr lvl="1"/>
            <a:r>
              <a:rPr lang="en-US" dirty="0"/>
              <a:t>24-bit </a:t>
            </a:r>
            <a:r>
              <a:rPr lang="el-GR" dirty="0"/>
              <a:t>ΔΣ </a:t>
            </a:r>
            <a:r>
              <a:rPr lang="en-US" dirty="0"/>
              <a:t>ADC</a:t>
            </a:r>
          </a:p>
          <a:p>
            <a:pPr lvl="1"/>
            <a:r>
              <a:rPr lang="en-US" dirty="0"/>
              <a:t>470Hz Sampling Rate</a:t>
            </a:r>
          </a:p>
          <a:p>
            <a:r>
              <a:rPr lang="en-US" dirty="0"/>
              <a:t>Supports up to 3 load cells</a:t>
            </a:r>
          </a:p>
          <a:p>
            <a:r>
              <a:rPr lang="en-US" dirty="0"/>
              <a:t>SPI Interface with MCU</a:t>
            </a:r>
          </a:p>
          <a:p>
            <a:r>
              <a:rPr lang="en-US" dirty="0"/>
              <a:t>Low-noise design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9C6ECF04-1E53-4372-A344-ED665FC5E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4379983"/>
            <a:ext cx="2143125" cy="2143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9673C8-A72E-41E6-8F5D-B4184F4988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937" t="4285" r="19062" b="1163"/>
          <a:stretch/>
        </p:blipFill>
        <p:spPr>
          <a:xfrm>
            <a:off x="5467350" y="554038"/>
            <a:ext cx="6096000" cy="5673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91E3F29-A1C8-485B-A5A0-863A535452F2}"/>
              </a:ext>
            </a:extLst>
          </p:cNvPr>
          <p:cNvSpPr/>
          <p:nvPr/>
        </p:nvSpPr>
        <p:spPr>
          <a:xfrm>
            <a:off x="3519487" y="5097602"/>
            <a:ext cx="8096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x3</a:t>
            </a:r>
          </a:p>
        </p:txBody>
      </p:sp>
    </p:spTree>
    <p:extLst>
      <p:ext uri="{BB962C8B-B14F-4D97-AF65-F5344CB8AC3E}">
        <p14:creationId xmlns:p14="http://schemas.microsoft.com/office/powerpoint/2010/main" val="3002001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1216F-6884-48C2-B329-869665311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Motor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9CD26-6677-4C40-969C-57112F67E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575"/>
            <a:ext cx="4419600" cy="4351338"/>
          </a:xfrm>
        </p:spPr>
        <p:txBody>
          <a:bodyPr/>
          <a:lstStyle/>
          <a:p>
            <a:r>
              <a:rPr lang="en-US" dirty="0"/>
              <a:t>DC &amp; Stepper Motor</a:t>
            </a:r>
          </a:p>
          <a:p>
            <a:pPr lvl="1"/>
            <a:r>
              <a:rPr lang="en-US" dirty="0"/>
              <a:t>Up to ~4 Amps</a:t>
            </a:r>
          </a:p>
          <a:p>
            <a:r>
              <a:rPr lang="en-US" dirty="0"/>
              <a:t>DRV8872 &amp; DRV825</a:t>
            </a:r>
          </a:p>
          <a:p>
            <a:r>
              <a:rPr lang="en-US" dirty="0"/>
              <a:t>Auxiliary Battery Support</a:t>
            </a:r>
          </a:p>
          <a:p>
            <a:r>
              <a:rPr lang="en-US" dirty="0"/>
              <a:t>Protection Schemes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69D41E-197F-4AE6-A2D0-75D31259E1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20" t="9576" r="5729" b="2591"/>
          <a:stretch/>
        </p:blipFill>
        <p:spPr>
          <a:xfrm>
            <a:off x="5472106" y="1092199"/>
            <a:ext cx="6351593" cy="467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22" name="Picture 2" descr="high_froce_premium_1450x.JPG (1450Ã1391)">
            <a:extLst>
              <a:ext uri="{FF2B5EF4-FFF2-40B4-BE49-F238E27FC236}">
                <a16:creationId xmlns:a16="http://schemas.microsoft.com/office/drawing/2014/main" id="{6B775309-48DB-47B1-8580-CC63B7F38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01" y="4044950"/>
            <a:ext cx="2432480" cy="233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Nema 23 Redo.jpg (1000Ã750)">
            <a:extLst>
              <a:ext uri="{FF2B5EF4-FFF2-40B4-BE49-F238E27FC236}">
                <a16:creationId xmlns:a16="http://schemas.microsoft.com/office/drawing/2014/main" id="{C4F13479-793C-4D1B-8201-17D8DAF13C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0" r="18293"/>
          <a:stretch/>
        </p:blipFill>
        <p:spPr bwMode="auto">
          <a:xfrm>
            <a:off x="2609850" y="4478820"/>
            <a:ext cx="1943100" cy="201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5804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71071-BDE1-4C00-96EA-E435615CD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Rotation, Distance, Extension Measurement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929BD-4AA3-4288-838D-C40512C5D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use PIC32 Hardware</a:t>
            </a:r>
          </a:p>
          <a:p>
            <a:r>
              <a:rPr lang="en-US" dirty="0"/>
              <a:t>Overcurrent/ESD Protection</a:t>
            </a:r>
          </a:p>
        </p:txBody>
      </p:sp>
      <p:pic>
        <p:nvPicPr>
          <p:cNvPr id="6146" name="Picture 2" descr="Z (225Ã225)">
            <a:extLst>
              <a:ext uri="{FF2B5EF4-FFF2-40B4-BE49-F238E27FC236}">
                <a16:creationId xmlns:a16="http://schemas.microsoft.com/office/drawing/2014/main" id="{189B01AD-D96E-47CA-99ED-7C119D2A11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3" y="427196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61RFb+ua2mL._SX425_.jpg (425Ã380)">
            <a:extLst>
              <a:ext uri="{FF2B5EF4-FFF2-40B4-BE49-F238E27FC236}">
                <a16:creationId xmlns:a16="http://schemas.microsoft.com/office/drawing/2014/main" id="{40F2D027-92E4-4D2E-AD73-36645C3E3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888" y="4010025"/>
            <a:ext cx="2876299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8168D9-DAB4-4AFC-91F1-9194616DCC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625" t="10793" r="26094" b="12857"/>
          <a:stretch/>
        </p:blipFill>
        <p:spPr>
          <a:xfrm>
            <a:off x="6305550" y="1587500"/>
            <a:ext cx="5276850" cy="45815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631863-7760-4CC6-B78E-59E482B7DB98}"/>
              </a:ext>
            </a:extLst>
          </p:cNvPr>
          <p:cNvSpPr txBox="1"/>
          <p:nvPr/>
        </p:nvSpPr>
        <p:spPr>
          <a:xfrm>
            <a:off x="1152525" y="3133725"/>
            <a:ext cx="21431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rgbClr val="FF0000"/>
                </a:solidFill>
              </a:rPr>
              <a:t>Linear </a:t>
            </a:r>
            <a:r>
              <a:rPr lang="en-US" sz="3000" dirty="0" err="1">
                <a:solidFill>
                  <a:srgbClr val="FF0000"/>
                </a:solidFill>
              </a:rPr>
              <a:t>poten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633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337</Words>
  <Application>Microsoft Office PowerPoint</Application>
  <PresentationFormat>Widescreen</PresentationFormat>
  <Paragraphs>100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Consolas</vt:lpstr>
      <vt:lpstr>Office Theme</vt:lpstr>
      <vt:lpstr>PowerPoint Presentation</vt:lpstr>
      <vt:lpstr>Target Platforms</vt:lpstr>
      <vt:lpstr>Current Data Acquisition Devices</vt:lpstr>
      <vt:lpstr>CropTop v2.0</vt:lpstr>
      <vt:lpstr>Microcontroller</vt:lpstr>
      <vt:lpstr>User Interface</vt:lpstr>
      <vt:lpstr>Load Cell Interface</vt:lpstr>
      <vt:lpstr>Motor Control</vt:lpstr>
      <vt:lpstr>Rotation, Distance, Extension Measurement</vt:lpstr>
      <vt:lpstr>Data Storage</vt:lpstr>
      <vt:lpstr>Temp, Humidity, Tilt, Time, Date, &amp; Location</vt:lpstr>
      <vt:lpstr>Software Design</vt:lpstr>
      <vt:lpstr>Software Stack</vt:lpstr>
      <vt:lpstr>Mechanical Design</vt:lpstr>
      <vt:lpstr>Manufacturing Plan</vt:lpstr>
      <vt:lpstr>Design Outcomes</vt:lpstr>
      <vt:lpstr>Question(s)</vt:lpstr>
      <vt:lpstr>CropTop v2.0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Caisley, Kennedy (cais2060@vandals.uidaho.edu)</dc:creator>
  <cp:lastModifiedBy>Caisley, Kennedy (cais2060@vandals.uidaho.edu)</cp:lastModifiedBy>
  <cp:revision>31</cp:revision>
  <dcterms:created xsi:type="dcterms:W3CDTF">2019-04-26T03:59:07Z</dcterms:created>
  <dcterms:modified xsi:type="dcterms:W3CDTF">2019-04-26T10:21:26Z</dcterms:modified>
</cp:coreProperties>
</file>